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0" d="100"/>
          <a:sy n="40" d="100"/>
        </p:scale>
        <p:origin x="1956" y="-3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A1F6-97B9-430C-8985-1AF7C64E515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292-8AB2-4FBD-BFDF-6C6EB17D0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9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A1F6-97B9-430C-8985-1AF7C64E515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292-8AB2-4FBD-BFDF-6C6EB17D0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1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A1F6-97B9-430C-8985-1AF7C64E515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292-8AB2-4FBD-BFDF-6C6EB17D0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6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A1F6-97B9-430C-8985-1AF7C64E515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292-8AB2-4FBD-BFDF-6C6EB17D0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9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A1F6-97B9-430C-8985-1AF7C64E515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292-8AB2-4FBD-BFDF-6C6EB17D0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4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A1F6-97B9-430C-8985-1AF7C64E515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292-8AB2-4FBD-BFDF-6C6EB17D0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8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A1F6-97B9-430C-8985-1AF7C64E515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292-8AB2-4FBD-BFDF-6C6EB17D0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1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A1F6-97B9-430C-8985-1AF7C64E515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292-8AB2-4FBD-BFDF-6C6EB17D0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8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A1F6-97B9-430C-8985-1AF7C64E515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292-8AB2-4FBD-BFDF-6C6EB17D0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4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A1F6-97B9-430C-8985-1AF7C64E515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292-8AB2-4FBD-BFDF-6C6EB17D0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5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A1F6-97B9-430C-8985-1AF7C64E515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292-8AB2-4FBD-BFDF-6C6EB17D0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8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6A1F6-97B9-430C-8985-1AF7C64E515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BB292-8AB2-4FBD-BFDF-6C6EB17D0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0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ac.wayne.edu/images/engineering_horz_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582" y="653157"/>
            <a:ext cx="11157070" cy="2588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5426" y="2914550"/>
            <a:ext cx="2082338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Poster Title</a:t>
            </a:r>
          </a:p>
          <a:p>
            <a:pPr algn="ctr"/>
            <a:r>
              <a:rPr lang="en-US" sz="2400" dirty="0" smtClean="0"/>
              <a:t>Student </a:t>
            </a:r>
            <a:r>
              <a:rPr lang="en-US" sz="2400" dirty="0" smtClean="0"/>
              <a:t>Name(s)</a:t>
            </a:r>
          </a:p>
          <a:p>
            <a:pPr algn="ctr"/>
            <a:r>
              <a:rPr lang="en-US" sz="2400" dirty="0" smtClean="0"/>
              <a:t>Advisor Name(s)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7293390" y="283825"/>
            <a:ext cx="4146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Department </a:t>
            </a:r>
            <a:r>
              <a:rPr lang="en-US" dirty="0" smtClean="0"/>
              <a:t>Name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45426" y="4753551"/>
            <a:ext cx="10145487" cy="59195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sng" dirty="0" smtClean="0"/>
              <a:t>Application Need and Technical Objectives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Describes the application need and context of use of the envisioned, mature, and finished project – users/customers and 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Describes the technical objectives of your project toward a robust solution to the problem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Qualitative functional objectives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Key performance characteristics and key system attributes, as appropriate to the project</a:t>
            </a:r>
          </a:p>
          <a:p>
            <a:pPr algn="ctr"/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123321" y="4753551"/>
            <a:ext cx="10316953" cy="585801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4000" b="1" u="sng" dirty="0"/>
              <a:t>Technical Approach and  Methodology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Describes the project organization (stages, key elements developed /integrated and performance/capability goals).  Use a flowchart or similar graphic instead of words if possible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Describes the engineering and design methods / procedures / tools / data sources / assumptions, as appropriate to your project</a:t>
            </a:r>
          </a:p>
          <a:p>
            <a:pPr algn="ctr">
              <a:spcAft>
                <a:spcPts val="800"/>
              </a:spcAft>
            </a:pPr>
            <a:endParaRPr lang="en-US" sz="2800" dirty="0" smtClean="0">
              <a:solidFill>
                <a:srgbClr val="FF0000"/>
              </a:solidFill>
            </a:endParaRPr>
          </a:p>
          <a:p>
            <a:pPr algn="ctr">
              <a:spcAft>
                <a:spcPts val="800"/>
              </a:spcAft>
            </a:pPr>
            <a:endParaRPr lang="en-US" sz="2800" dirty="0">
              <a:solidFill>
                <a:srgbClr val="FF0000"/>
              </a:solidFill>
            </a:endParaRP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5426" y="11234410"/>
            <a:ext cx="20994848" cy="825867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/>
              <a:t>Progress and Results</a:t>
            </a:r>
          </a:p>
          <a:p>
            <a:pPr>
              <a:spcAft>
                <a:spcPts val="800"/>
              </a:spcAft>
            </a:pPr>
            <a:r>
              <a:rPr lang="en-US" sz="3200" dirty="0"/>
              <a:t>This is the main section.  As appropriate to the project: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Shows sequence of progress, interim results, subsystem designs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Shows system concept/design, final product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Shows test results and improvements achieved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Includes test and evaluation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Use pictures, diagrams, graphs, charts, etc. as much as possible</a:t>
            </a:r>
          </a:p>
          <a:p>
            <a:pPr algn="ctr">
              <a:spcAft>
                <a:spcPts val="800"/>
              </a:spcAft>
            </a:pPr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  <a:p>
            <a:pPr algn="ctr"/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  <a:p>
            <a:pPr algn="ctr"/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  <a:p>
            <a:pPr algn="ctr"/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5426" y="20008168"/>
            <a:ext cx="10145487" cy="78200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en-US" sz="4000" b="1" u="sng" dirty="0">
                <a:cs typeface="Arial"/>
              </a:rPr>
              <a:t>Accomplishments, Insights and Impacts</a:t>
            </a:r>
            <a:endParaRPr lang="en-US" sz="4000" b="1" u="sng" dirty="0">
              <a:solidFill>
                <a:prstClr val="black"/>
              </a:solidFill>
              <a:cs typeface="Arial"/>
            </a:endParaRPr>
          </a:p>
          <a:p>
            <a:pPr marL="685800" indent="-6858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cs typeface="Arial"/>
              </a:rPr>
              <a:t>Highlights of what you accomplished</a:t>
            </a:r>
          </a:p>
          <a:p>
            <a:pPr marL="685800" indent="-6858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cs typeface="Arial"/>
              </a:rPr>
              <a:t>Highlights of the important insights you gained in the project</a:t>
            </a:r>
          </a:p>
          <a:p>
            <a:pPr marL="685800" indent="-6858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cs typeface="Arial"/>
              </a:rPr>
              <a:t>Highlights of the impact you engineering &amp; design could have</a:t>
            </a:r>
          </a:p>
          <a:p>
            <a:pPr algn="ctr">
              <a:spcAft>
                <a:spcPts val="800"/>
              </a:spcAft>
            </a:pPr>
            <a:endParaRPr lang="en-US" sz="3200" dirty="0" smtClean="0">
              <a:solidFill>
                <a:srgbClr val="FF0000"/>
              </a:solidFill>
              <a:cs typeface="Arial"/>
            </a:endParaRPr>
          </a:p>
          <a:p>
            <a:pPr algn="ctr">
              <a:spcAft>
                <a:spcPts val="800"/>
              </a:spcAft>
            </a:pPr>
            <a:endParaRPr lang="en-US" sz="2800" dirty="0" smtClean="0">
              <a:solidFill>
                <a:srgbClr val="FF0000"/>
              </a:solidFill>
              <a:cs typeface="Arial"/>
            </a:endParaRPr>
          </a:p>
          <a:p>
            <a:pPr algn="ctr">
              <a:spcAft>
                <a:spcPts val="800"/>
              </a:spcAft>
            </a:pPr>
            <a:endParaRPr lang="en-US" sz="2800" dirty="0">
              <a:solidFill>
                <a:srgbClr val="FF0000"/>
              </a:solidFill>
              <a:cs typeface="Arial"/>
            </a:endParaRPr>
          </a:p>
          <a:p>
            <a:pPr algn="ctr">
              <a:spcAft>
                <a:spcPts val="800"/>
              </a:spcAft>
            </a:pPr>
            <a:endParaRPr lang="en-US" sz="2800" dirty="0" smtClean="0">
              <a:solidFill>
                <a:srgbClr val="FF0000"/>
              </a:solidFill>
              <a:cs typeface="Arial"/>
            </a:endParaRPr>
          </a:p>
          <a:p>
            <a:pPr algn="ctr">
              <a:spcAft>
                <a:spcPts val="800"/>
              </a:spcAft>
            </a:pPr>
            <a:endParaRPr lang="en-US" sz="2800" dirty="0">
              <a:solidFill>
                <a:srgbClr val="FF0000"/>
              </a:solidFill>
              <a:cs typeface="Arial"/>
            </a:endParaRPr>
          </a:p>
          <a:p>
            <a:pPr algn="ctr">
              <a:spcAft>
                <a:spcPts val="800"/>
              </a:spcAft>
            </a:pPr>
            <a:endParaRPr lang="en-US" sz="2800" dirty="0" smtClean="0">
              <a:solidFill>
                <a:srgbClr val="FF0000"/>
              </a:solidFill>
              <a:cs typeface="Arial"/>
            </a:endParaRPr>
          </a:p>
          <a:p>
            <a:pPr algn="ctr">
              <a:spcAft>
                <a:spcPts val="800"/>
              </a:spcAft>
            </a:pPr>
            <a:endParaRPr lang="en-US" sz="2800" dirty="0">
              <a:solidFill>
                <a:srgbClr val="FF0000"/>
              </a:solidFill>
              <a:cs typeface="Arial"/>
            </a:endParaRPr>
          </a:p>
          <a:p>
            <a:pPr algn="ctr">
              <a:spcAft>
                <a:spcPts val="800"/>
              </a:spcAft>
            </a:pPr>
            <a:endParaRPr lang="en-US" sz="28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5425" y="28376132"/>
            <a:ext cx="10145487" cy="39215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en-US" sz="4000" b="1" u="sng" dirty="0">
                <a:cs typeface="Arial"/>
              </a:rPr>
              <a:t>Related Work and State of Practice</a:t>
            </a:r>
          </a:p>
          <a:p>
            <a:pPr marL="685800" indent="-6858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cs typeface="Arial"/>
              </a:rPr>
              <a:t>Summarizes prior related work at WSU, and external partners if any</a:t>
            </a:r>
          </a:p>
          <a:p>
            <a:pPr marL="685800" indent="-6858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cs typeface="Arial"/>
              </a:rPr>
              <a:t>Summarizes the current approaches used to address the problem and their primary deficiencies</a:t>
            </a:r>
          </a:p>
          <a:p>
            <a:pPr algn="ctr"/>
            <a:endParaRPr lang="en-US" sz="3200" dirty="0" smtClean="0">
              <a:solidFill>
                <a:srgbClr val="FF0000"/>
              </a:solidFill>
              <a:cs typeface="Arial"/>
            </a:endParaRPr>
          </a:p>
          <a:p>
            <a:pPr algn="ctr"/>
            <a:endParaRPr lang="en-US" sz="28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23320" y="19992815"/>
            <a:ext cx="10316954" cy="87229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en-US" sz="4000" b="1" u="sng" dirty="0">
                <a:cs typeface="Arial"/>
              </a:rPr>
              <a:t>Commercialization Vision &amp; Next Steps </a:t>
            </a:r>
            <a:endParaRPr lang="en-US" sz="4000" b="1" u="sng" dirty="0">
              <a:solidFill>
                <a:prstClr val="black"/>
              </a:solidFill>
              <a:cs typeface="Arial"/>
            </a:endParaRPr>
          </a:p>
          <a:p>
            <a:pPr marL="685800" indent="-6858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cs typeface="Arial"/>
              </a:rPr>
              <a:t>Summarize the vision to commercialize the R&amp;D or prototype – next steps and partnerships</a:t>
            </a:r>
          </a:p>
          <a:p>
            <a:pPr marL="685800" indent="-6858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cs typeface="Arial"/>
              </a:rPr>
              <a:t>The next engineering, design, testing, prototyping, market research, etc. steps for the next stage of development, producing a “market ready” prototype</a:t>
            </a:r>
          </a:p>
          <a:p>
            <a:pPr algn="ctr"/>
            <a:endParaRPr lang="en-US" sz="3200" dirty="0" smtClean="0">
              <a:solidFill>
                <a:srgbClr val="FF0000"/>
              </a:solidFill>
              <a:cs typeface="Arial"/>
            </a:endParaRPr>
          </a:p>
          <a:p>
            <a:pPr algn="ctr"/>
            <a:endParaRPr lang="en-US" sz="2800" dirty="0">
              <a:solidFill>
                <a:srgbClr val="FF0000"/>
              </a:solidFill>
              <a:cs typeface="Arial"/>
            </a:endParaRPr>
          </a:p>
          <a:p>
            <a:pPr algn="ctr"/>
            <a:endParaRPr lang="en-US" sz="2800" dirty="0" smtClean="0">
              <a:solidFill>
                <a:srgbClr val="FF0000"/>
              </a:solidFill>
              <a:cs typeface="Arial"/>
            </a:endParaRPr>
          </a:p>
          <a:p>
            <a:pPr algn="ctr"/>
            <a:endParaRPr lang="en-US" sz="2800" dirty="0">
              <a:solidFill>
                <a:srgbClr val="FF0000"/>
              </a:solidFill>
              <a:cs typeface="Arial"/>
            </a:endParaRPr>
          </a:p>
          <a:p>
            <a:pPr algn="ctr"/>
            <a:endParaRPr lang="en-US" sz="2800" dirty="0" smtClean="0">
              <a:solidFill>
                <a:srgbClr val="FF0000"/>
              </a:solidFill>
              <a:cs typeface="Arial"/>
            </a:endParaRPr>
          </a:p>
          <a:p>
            <a:pPr algn="ctr"/>
            <a:endParaRPr lang="en-US" sz="2800" dirty="0">
              <a:solidFill>
                <a:srgbClr val="FF0000"/>
              </a:solidFill>
              <a:cs typeface="Arial"/>
            </a:endParaRPr>
          </a:p>
          <a:p>
            <a:pPr algn="ctr"/>
            <a:endParaRPr lang="en-US" sz="2800" dirty="0" smtClean="0">
              <a:solidFill>
                <a:srgbClr val="FF0000"/>
              </a:solidFill>
              <a:cs typeface="Arial"/>
            </a:endParaRPr>
          </a:p>
          <a:p>
            <a:pPr algn="ctr"/>
            <a:endParaRPr lang="en-US" sz="2800" dirty="0">
              <a:solidFill>
                <a:srgbClr val="FF0000"/>
              </a:solidFill>
              <a:cs typeface="Arial"/>
            </a:endParaRPr>
          </a:p>
          <a:p>
            <a:pPr algn="ctr"/>
            <a:endParaRPr lang="en-US" sz="2800" dirty="0" smtClean="0">
              <a:solidFill>
                <a:srgbClr val="FF0000"/>
              </a:solidFill>
              <a:cs typeface="Arial"/>
            </a:endParaRPr>
          </a:p>
          <a:p>
            <a:pPr algn="ctr"/>
            <a:endParaRPr lang="en-US" sz="2800" dirty="0" smtClean="0">
              <a:solidFill>
                <a:srgbClr val="FF0000"/>
              </a:solidFill>
              <a:cs typeface="Arial"/>
            </a:endParaRPr>
          </a:p>
          <a:p>
            <a:pPr algn="ctr"/>
            <a:endParaRPr lang="en-US" sz="2800" dirty="0">
              <a:solidFill>
                <a:srgbClr val="FF0000"/>
              </a:solidFill>
              <a:cs typeface="Arial"/>
            </a:endParaRPr>
          </a:p>
          <a:p>
            <a:pPr algn="ctr"/>
            <a:endParaRPr lang="en-US" sz="28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23320" y="29215450"/>
            <a:ext cx="10316954" cy="31829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en-US" sz="4000" b="1" u="sng" dirty="0">
                <a:cs typeface="Arial"/>
              </a:rPr>
              <a:t>Acknowledgements</a:t>
            </a:r>
            <a:r>
              <a:rPr lang="en-US" sz="4000" u="sng" dirty="0">
                <a:cs typeface="Arial"/>
              </a:rPr>
              <a:t> </a:t>
            </a:r>
            <a:r>
              <a:rPr lang="en-US" sz="4000" b="1" u="sng" dirty="0">
                <a:cs typeface="Arial"/>
              </a:rPr>
              <a:t>and References</a:t>
            </a:r>
            <a:endParaRPr lang="en-US" sz="4000" b="1" u="sng" dirty="0">
              <a:solidFill>
                <a:prstClr val="black"/>
              </a:solidFill>
              <a:cs typeface="Arial"/>
            </a:endParaRPr>
          </a:p>
          <a:p>
            <a:pPr marL="685800" indent="-6858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Arial"/>
              </a:rPr>
              <a:t>Recognize partners and sponsors</a:t>
            </a:r>
          </a:p>
          <a:p>
            <a:pPr marL="685800" indent="-6858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Arial"/>
              </a:rPr>
              <a:t>Include only </a:t>
            </a:r>
            <a:r>
              <a:rPr lang="en-US" sz="2800" i="1" dirty="0">
                <a:cs typeface="Arial"/>
              </a:rPr>
              <a:t>key </a:t>
            </a:r>
            <a:r>
              <a:rPr lang="en-US" sz="2800" dirty="0" smtClean="0">
                <a:cs typeface="Arial"/>
              </a:rPr>
              <a:t>references</a:t>
            </a:r>
          </a:p>
          <a:p>
            <a:pPr algn="ctr"/>
            <a:endParaRPr lang="en-US" sz="2800" dirty="0">
              <a:cs typeface="Arial"/>
            </a:endParaRPr>
          </a:p>
          <a:p>
            <a:pPr algn="ctr"/>
            <a:endParaRPr lang="en-US" sz="2800" dirty="0" smtClean="0">
              <a:cs typeface="Arial"/>
            </a:endParaRPr>
          </a:p>
          <a:p>
            <a:pPr algn="ctr">
              <a:spcAft>
                <a:spcPts val="800"/>
              </a:spcAft>
            </a:pPr>
            <a:endParaRPr lang="en-US" sz="2800" dirty="0" smtClean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6697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294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Wayne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Kierstin Fiscus</dc:creator>
  <cp:lastModifiedBy>Kierstin Fiscus</cp:lastModifiedBy>
  <cp:revision>5</cp:revision>
  <dcterms:created xsi:type="dcterms:W3CDTF">2020-01-06T19:43:00Z</dcterms:created>
  <dcterms:modified xsi:type="dcterms:W3CDTF">2020-01-07T14:24:59Z</dcterms:modified>
</cp:coreProperties>
</file>